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71" r:id="rId4"/>
    <p:sldId id="257" r:id="rId5"/>
    <p:sldId id="259" r:id="rId6"/>
    <p:sldId id="260" r:id="rId7"/>
    <p:sldId id="261" r:id="rId8"/>
    <p:sldId id="263" r:id="rId9"/>
    <p:sldId id="262" r:id="rId10"/>
    <p:sldId id="266" r:id="rId11"/>
    <p:sldId id="267" r:id="rId12"/>
    <p:sldId id="272" r:id="rId13"/>
    <p:sldId id="273" r:id="rId14"/>
    <p:sldId id="274" r:id="rId15"/>
    <p:sldId id="265" r:id="rId16"/>
    <p:sldId id="275" r:id="rId17"/>
    <p:sldId id="276" r:id="rId18"/>
    <p:sldId id="277" r:id="rId19"/>
    <p:sldId id="278" r:id="rId20"/>
    <p:sldId id="284" r:id="rId21"/>
    <p:sldId id="268" r:id="rId22"/>
    <p:sldId id="279" r:id="rId23"/>
    <p:sldId id="280" r:id="rId24"/>
    <p:sldId id="281" r:id="rId25"/>
    <p:sldId id="282" r:id="rId26"/>
    <p:sldId id="283" r:id="rId27"/>
    <p:sldId id="264" r:id="rId28"/>
  </p:sldIdLst>
  <p:sldSz cx="12192000" cy="6858000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8366B3-352C-4EDE-8370-197E3F54D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CD07196-A7EC-4D16-8960-387089E692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AF4099-01D5-410F-8174-A23274CFF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3CA91616-DE86-416F-B311-EA973AF41AA7}" type="datetimeFigureOut">
              <a:rPr lang="fr-FR"/>
              <a:pPr>
                <a:defRPr/>
              </a:pPr>
              <a:t>09/06/2018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0098E4-2086-4724-85C7-57EFE2D5A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20ADDF-BB87-4B9F-9BF2-EB5517D17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5B472CB0-16C8-4ED3-9FC1-3A5636C41BB5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6119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D5F52F-FE52-4033-8121-7501C351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80A6E13-CF00-4F76-8AD4-C13C0F02C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FD1C80-9972-4C24-AD9E-8A01B73456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4853E314-C32D-4D6D-91C3-74A8FD9B166A}" type="datetimeFigureOut">
              <a:rPr lang="fr-FR"/>
              <a:pPr>
                <a:defRPr/>
              </a:pPr>
              <a:t>09/06/2018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803DE0-2C15-4FC6-8878-A0B4B3381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EBA7D9-7323-4811-A556-CE80B79CD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56A5E2C9-645E-4A33-9827-7509385C6D0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7617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87D364C-F00A-45FE-97C6-46AF8EC00C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778104B-8F7D-4D1B-A0EB-A54D669C87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DDB6C3-9D0A-4032-8D33-A14408E4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87788D1B-9009-4E5D-A16E-B877455BF066}" type="datetimeFigureOut">
              <a:rPr lang="fr-FR"/>
              <a:pPr>
                <a:defRPr/>
              </a:pPr>
              <a:t>09/06/2018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D71B14-3B77-4BD5-A615-DDE5B0E49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39B83E-7FE3-468A-A0EF-D3B510FA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EA5EC68F-513A-4885-89FA-D2C2574CEC8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6330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BAD40A-A430-462D-B628-3DD542E55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128147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70EC3F-62C3-4FB4-A4C2-2D1F84A68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7F5C78-316C-42DB-B43A-BA15A04C4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D37EC3-6F07-4CB1-9443-1F8F9BD87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8E2EE797-5F40-4BDA-84FD-54805C23E667}" type="datetimeFigureOut">
              <a:rPr lang="fr-FR"/>
              <a:pPr>
                <a:defRPr/>
              </a:pPr>
              <a:t>09/06/2018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0E2BC2-E16E-4B47-987D-64E57DCBE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AAA8CF8-42E4-4903-A4A2-FC9C197A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F4A57306-4804-4B36-A945-AECA2742538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5035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443152-C09D-4E07-81D7-940B083C8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C166E9-5FFA-4777-9EFE-922282621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093443-F989-4527-B248-53D918E9FD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28011951-39D1-4191-A3A8-56F65C793F1C}" type="datetimeFigureOut">
              <a:rPr lang="fr-FR"/>
              <a:pPr>
                <a:defRPr/>
              </a:pPr>
              <a:t>09/06/2018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AF0CB3-03B6-4D9A-B12D-287A71856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535E16-2E08-4B21-A237-9D3AC894E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E1F2EC0F-1B7C-49B8-9DC9-7C2944DAD67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346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D20AD5-8EA0-42A9-A6C8-F0DDE690A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5C0C98-4957-453D-969B-16CA325512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A84862C-1D01-4A00-A39D-9CB5C00C42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4E3745A-347D-4248-B0CA-F4006333E0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F2484D73-CB39-43F8-9E9F-995FCA521527}" type="datetimeFigureOut">
              <a:rPr lang="fr-FR"/>
              <a:pPr>
                <a:defRPr/>
              </a:pPr>
              <a:t>09/06/2018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2CC3B1D-83E6-4172-85CF-FEDE18EC2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2E3D0C-A52F-47F6-B3A3-49595ECB8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08C7D05A-89C9-457B-806E-BB730300617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61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BEBFEC-71FD-4FF9-B851-49B8065F8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E4D1A87-94F9-4086-93E5-DF08FCF05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791CFDF-DBE7-4EE3-AE33-D257AB5C6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DDA4DA0-3056-4716-AAD1-6588BB5913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89DC7C9-8CF0-4231-A9F8-22B8E7C786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ECA2CCC-5036-4F20-8CD4-1F941C3920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11C76AC7-A0AD-4434-A341-D75BBB06FF78}" type="datetimeFigureOut">
              <a:rPr lang="fr-FR"/>
              <a:pPr>
                <a:defRPr/>
              </a:pPr>
              <a:t>09/06/2018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363F958-D1BA-455E-B9D9-A7A7CCD92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781D42F-E7E3-4D76-8DE3-BCF45158C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771F773-7C74-4516-806E-728689F79A4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91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31E3A7-E93D-4B39-B803-E6F4E125F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ED23B1D-7993-4BF6-B84F-E7622D1D48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B513A383-8963-4276-85BC-1F99E928B197}" type="datetimeFigureOut">
              <a:rPr lang="fr-FR"/>
              <a:pPr>
                <a:defRPr/>
              </a:pPr>
              <a:t>09/06/2018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DC94DF-DCC6-4C3A-AF48-E124C6122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3EA4E5E-9531-4FEB-ADCF-5118FC39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E11727F6-EE0B-4E36-93E5-3354F77F2A0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1664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345FFF0-9DA6-43E5-98E1-9ACFC050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D548B8C4-A9B9-4F18-9E9F-A435B5B6AEC3}" type="datetimeFigureOut">
              <a:rPr lang="fr-FR"/>
              <a:pPr>
                <a:defRPr/>
              </a:pPr>
              <a:t>09/06/2018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04DC276-C497-444D-A5D4-79ED3D91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D9B55A-8F0D-4DEF-B636-231D0938A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8467E40A-69CB-4579-9242-6C7E5DF587A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8109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F8521C-8CA3-40FF-B879-AF7BA3C83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A8D2C1-7C14-4B2F-AC4E-2A4B68043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21B1050-4BB8-4D9C-B098-3D32D0BCC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46055F2-F173-4BB5-BCAB-F731264ECA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EEF657D8-41FC-46A9-B388-A4EE53ABD83B}" type="datetimeFigureOut">
              <a:rPr lang="fr-FR"/>
              <a:pPr>
                <a:defRPr/>
              </a:pPr>
              <a:t>09/06/2018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6CA8D96-E780-43BA-B4B4-D536BC175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44855A-CD1D-4C32-BDC9-2FE854469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2E9450FC-F67D-4EAF-AE35-D90725D3638E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227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CE7410-3816-4CB4-A2C5-1ECAD0DB8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6FED267-67FB-490F-99E4-6FDB901245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8F34341-5719-4F14-86B3-E592891A8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4BA9CDB-96B6-4F76-BB3B-5C44783201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8C552957-400E-4DF1-9B00-B7987ADD91B5}" type="datetimeFigureOut">
              <a:rPr lang="fr-FR"/>
              <a:pPr>
                <a:defRPr/>
              </a:pPr>
              <a:t>09/06/2018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2076D7-975C-4C98-8C12-9E88C0834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BC649B5-8671-4D66-98FF-6D3C372F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46D1AD2-F4D7-4B47-82D3-9DCD0942522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044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 7">
            <a:extLst>
              <a:ext uri="{FF2B5EF4-FFF2-40B4-BE49-F238E27FC236}">
                <a16:creationId xmlns:a16="http://schemas.microsoft.com/office/drawing/2014/main" id="{5726EA41-9941-4203-B964-DE7CA8CAF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14841" r="13399" b="9505"/>
          <a:stretch>
            <a:fillRect/>
          </a:stretch>
        </p:blipFill>
        <p:spPr bwMode="auto">
          <a:xfrm>
            <a:off x="0" y="0"/>
            <a:ext cx="122824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5B92CB8-DA7A-48D3-BC25-6F780301970E}"/>
              </a:ext>
            </a:extLst>
          </p:cNvPr>
          <p:cNvSpPr/>
          <p:nvPr/>
        </p:nvSpPr>
        <p:spPr>
          <a:xfrm>
            <a:off x="0" y="0"/>
            <a:ext cx="12282488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28" name="Image 22">
            <a:extLst>
              <a:ext uri="{FF2B5EF4-FFF2-40B4-BE49-F238E27FC236}">
                <a16:creationId xmlns:a16="http://schemas.microsoft.com/office/drawing/2014/main" id="{0BADA493-3394-40A6-8094-2C7F7AFDA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600" y="-590550"/>
            <a:ext cx="2635250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ZoneTexte 23">
            <a:extLst>
              <a:ext uri="{FF2B5EF4-FFF2-40B4-BE49-F238E27FC236}">
                <a16:creationId xmlns:a16="http://schemas.microsoft.com/office/drawing/2014/main" id="{773E1EB4-967B-48B7-9DAA-89238DA1A4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1550" y="6113463"/>
            <a:ext cx="35972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fr-FR" altLang="fr-FR" sz="3600">
                <a:solidFill>
                  <a:schemeClr val="bg1"/>
                </a:solidFill>
                <a:latin typeface="Cubic" panose="02000000000000000000" pitchFamily="2" charset="0"/>
              </a:rPr>
              <a:t>EpiCATT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72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9FC9445-9E2C-4132-BF50-BA20C261B946}"/>
              </a:ext>
            </a:extLst>
          </p:cNvPr>
          <p:cNvSpPr txBox="1"/>
          <p:nvPr/>
        </p:nvSpPr>
        <p:spPr>
          <a:xfrm>
            <a:off x="471946" y="4161182"/>
            <a:ext cx="285434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b="1" u="sng" dirty="0">
                <a:solidFill>
                  <a:schemeClr val="bg1"/>
                </a:solidFill>
              </a:rPr>
              <a:t>Auteurs :</a:t>
            </a:r>
          </a:p>
          <a:p>
            <a:r>
              <a:rPr lang="fr-FR" sz="2400" dirty="0">
                <a:solidFill>
                  <a:schemeClr val="bg1"/>
                </a:solidFill>
              </a:rPr>
              <a:t>Antoine LEA</a:t>
            </a:r>
          </a:p>
          <a:p>
            <a:r>
              <a:rPr lang="fr-FR" sz="2400" dirty="0">
                <a:solidFill>
                  <a:schemeClr val="bg1"/>
                </a:solidFill>
              </a:rPr>
              <a:t>Charles DUCHAMP</a:t>
            </a:r>
          </a:p>
          <a:p>
            <a:r>
              <a:rPr lang="fr-FR" sz="2400" dirty="0">
                <a:solidFill>
                  <a:schemeClr val="bg1"/>
                </a:solidFill>
              </a:rPr>
              <a:t>Tugdual ECOFFET</a:t>
            </a:r>
          </a:p>
          <a:p>
            <a:r>
              <a:rPr lang="fr-FR" sz="2400" dirty="0">
                <a:solidFill>
                  <a:schemeClr val="bg1"/>
                </a:solidFill>
              </a:rPr>
              <a:t>Tony GEORGE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8440831-DE7B-459F-9C0C-F7ADE2BC62BA}"/>
              </a:ext>
            </a:extLst>
          </p:cNvPr>
          <p:cNvSpPr txBox="1"/>
          <p:nvPr/>
        </p:nvSpPr>
        <p:spPr>
          <a:xfrm>
            <a:off x="3578086" y="1361649"/>
            <a:ext cx="702365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3900" dirty="0">
                <a:solidFill>
                  <a:schemeClr val="bg1"/>
                </a:solidFill>
                <a:latin typeface="Cubic" panose="02000000000000000000" pitchFamily="2" charset="0"/>
              </a:rPr>
              <a:t>poLy</a:t>
            </a:r>
          </a:p>
        </p:txBody>
      </p:sp>
    </p:spTree>
    <p:extLst>
      <p:ext uri="{BB962C8B-B14F-4D97-AF65-F5344CB8AC3E}">
        <p14:creationId xmlns:p14="http://schemas.microsoft.com/office/powerpoint/2010/main" val="1682155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029FDE-BDF1-4064-9DEB-0FA4837FF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3517"/>
            <a:ext cx="10515600" cy="1325563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fr-FR" sz="8800" dirty="0">
                <a:solidFill>
                  <a:schemeClr val="bg1"/>
                </a:solidFill>
                <a:latin typeface="Cubic" panose="02000000000000000000" pitchFamily="2" charset="0"/>
              </a:rPr>
              <a:t>Maintenant, la démo !</a:t>
            </a:r>
          </a:p>
        </p:txBody>
      </p:sp>
    </p:spTree>
    <p:extLst>
      <p:ext uri="{BB962C8B-B14F-4D97-AF65-F5344CB8AC3E}">
        <p14:creationId xmlns:p14="http://schemas.microsoft.com/office/powerpoint/2010/main" val="2800030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35A54D45-F8D3-4C9A-9519-17D3875BE41A}"/>
              </a:ext>
            </a:extLst>
          </p:cNvPr>
          <p:cNvSpPr txBox="1"/>
          <p:nvPr/>
        </p:nvSpPr>
        <p:spPr>
          <a:xfrm>
            <a:off x="3498302" y="333751"/>
            <a:ext cx="7990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Cubic" panose="02000000000000000000" pitchFamily="2" charset="0"/>
              </a:rPr>
              <a:t>Objectif soutenance 1 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30D956B-4168-41B4-8907-BDD2B4EECC37}"/>
              </a:ext>
            </a:extLst>
          </p:cNvPr>
          <p:cNvSpPr txBox="1"/>
          <p:nvPr/>
        </p:nvSpPr>
        <p:spPr>
          <a:xfrm>
            <a:off x="3691844" y="3381534"/>
            <a:ext cx="7990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Cubic" panose="02000000000000000000" pitchFamily="2" charset="0"/>
              </a:rPr>
              <a:t>Avancement concret soutenance 1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467E988C-B270-4438-8560-711B07FC2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473492"/>
              </p:ext>
            </p:extLst>
          </p:nvPr>
        </p:nvGraphicFramePr>
        <p:xfrm>
          <a:off x="2852752" y="863366"/>
          <a:ext cx="9281551" cy="23822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74617">
                  <a:extLst>
                    <a:ext uri="{9D8B030D-6E8A-4147-A177-3AD203B41FA5}">
                      <a16:colId xmlns:a16="http://schemas.microsoft.com/office/drawing/2014/main" val="3514435352"/>
                    </a:ext>
                  </a:extLst>
                </a:gridCol>
                <a:gridCol w="1516174">
                  <a:extLst>
                    <a:ext uri="{9D8B030D-6E8A-4147-A177-3AD203B41FA5}">
                      <a16:colId xmlns:a16="http://schemas.microsoft.com/office/drawing/2014/main" val="3482581751"/>
                    </a:ext>
                  </a:extLst>
                </a:gridCol>
                <a:gridCol w="1516173">
                  <a:extLst>
                    <a:ext uri="{9D8B030D-6E8A-4147-A177-3AD203B41FA5}">
                      <a16:colId xmlns:a16="http://schemas.microsoft.com/office/drawing/2014/main" val="2264187315"/>
                    </a:ext>
                  </a:extLst>
                </a:gridCol>
                <a:gridCol w="1415096">
                  <a:extLst>
                    <a:ext uri="{9D8B030D-6E8A-4147-A177-3AD203B41FA5}">
                      <a16:colId xmlns:a16="http://schemas.microsoft.com/office/drawing/2014/main" val="145237868"/>
                    </a:ext>
                  </a:extLst>
                </a:gridCol>
                <a:gridCol w="1559491">
                  <a:extLst>
                    <a:ext uri="{9D8B030D-6E8A-4147-A177-3AD203B41FA5}">
                      <a16:colId xmlns:a16="http://schemas.microsoft.com/office/drawing/2014/main" val="1582326238"/>
                    </a:ext>
                  </a:extLst>
                </a:gridCol>
              </a:tblGrid>
              <a:tr h="39886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Charles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Antoine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Tugdual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Tony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538203"/>
                  </a:ext>
                </a:extLst>
              </a:tr>
              <a:tr h="398866">
                <a:tc>
                  <a:txBody>
                    <a:bodyPr/>
                    <a:lstStyle/>
                    <a:p>
                      <a:r>
                        <a:rPr lang="fr-FR" dirty="0"/>
                        <a:t>Découverte </a:t>
                      </a:r>
                      <a:r>
                        <a:rPr lang="fr-FR" dirty="0" err="1"/>
                        <a:t>Unity</a:t>
                      </a:r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0741"/>
                  </a:ext>
                </a:extLst>
              </a:tr>
              <a:tr h="398866">
                <a:tc>
                  <a:txBody>
                    <a:bodyPr/>
                    <a:lstStyle/>
                    <a:p>
                      <a:r>
                        <a:rPr lang="fr-FR" dirty="0"/>
                        <a:t>Détermination des algorithmes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711076"/>
                  </a:ext>
                </a:extLst>
              </a:tr>
              <a:tr h="393402">
                <a:tc>
                  <a:txBody>
                    <a:bodyPr/>
                    <a:lstStyle/>
                    <a:p>
                      <a:r>
                        <a:rPr lang="fr-FR" dirty="0"/>
                        <a:t>Assets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404846"/>
                  </a:ext>
                </a:extLst>
              </a:tr>
              <a:tr h="393402">
                <a:tc>
                  <a:txBody>
                    <a:bodyPr/>
                    <a:lstStyle/>
                    <a:p>
                      <a:r>
                        <a:rPr lang="fr-FR" dirty="0"/>
                        <a:t>Communication, Site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90710"/>
                  </a:ext>
                </a:extLst>
              </a:tr>
              <a:tr h="398866">
                <a:tc>
                  <a:txBody>
                    <a:bodyPr/>
                    <a:lstStyle/>
                    <a:p>
                      <a:r>
                        <a:rPr lang="fr-FR" dirty="0"/>
                        <a:t>Création d’un squelette jouable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041400"/>
                  </a:ext>
                </a:extLst>
              </a:tr>
            </a:tbl>
          </a:graphicData>
        </a:graphic>
      </p:graphicFrame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9D7CE18F-9D9B-47C4-A533-1EC6D4A06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066001"/>
              </p:ext>
            </p:extLst>
          </p:nvPr>
        </p:nvGraphicFramePr>
        <p:xfrm>
          <a:off x="2852752" y="3896963"/>
          <a:ext cx="9281552" cy="27203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74617">
                  <a:extLst>
                    <a:ext uri="{9D8B030D-6E8A-4147-A177-3AD203B41FA5}">
                      <a16:colId xmlns:a16="http://schemas.microsoft.com/office/drawing/2014/main" val="3514435352"/>
                    </a:ext>
                  </a:extLst>
                </a:gridCol>
                <a:gridCol w="1516174">
                  <a:extLst>
                    <a:ext uri="{9D8B030D-6E8A-4147-A177-3AD203B41FA5}">
                      <a16:colId xmlns:a16="http://schemas.microsoft.com/office/drawing/2014/main" val="3482581751"/>
                    </a:ext>
                  </a:extLst>
                </a:gridCol>
                <a:gridCol w="1516173">
                  <a:extLst>
                    <a:ext uri="{9D8B030D-6E8A-4147-A177-3AD203B41FA5}">
                      <a16:colId xmlns:a16="http://schemas.microsoft.com/office/drawing/2014/main" val="2264187315"/>
                    </a:ext>
                  </a:extLst>
                </a:gridCol>
                <a:gridCol w="1415096">
                  <a:extLst>
                    <a:ext uri="{9D8B030D-6E8A-4147-A177-3AD203B41FA5}">
                      <a16:colId xmlns:a16="http://schemas.microsoft.com/office/drawing/2014/main" val="145237868"/>
                    </a:ext>
                  </a:extLst>
                </a:gridCol>
                <a:gridCol w="1559492">
                  <a:extLst>
                    <a:ext uri="{9D8B030D-6E8A-4147-A177-3AD203B41FA5}">
                      <a16:colId xmlns:a16="http://schemas.microsoft.com/office/drawing/2014/main" val="1582326238"/>
                    </a:ext>
                  </a:extLst>
                </a:gridCol>
              </a:tblGrid>
              <a:tr h="39886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Charles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Antoine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Tugdual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Tony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538203"/>
                  </a:ext>
                </a:extLst>
              </a:tr>
              <a:tr h="398866">
                <a:tc>
                  <a:txBody>
                    <a:bodyPr/>
                    <a:lstStyle/>
                    <a:p>
                      <a:r>
                        <a:rPr lang="fr-FR" dirty="0"/>
                        <a:t>Découverte </a:t>
                      </a:r>
                      <a:r>
                        <a:rPr lang="fr-FR" dirty="0" err="1"/>
                        <a:t>Unity</a:t>
                      </a:r>
                      <a:endParaRPr lang="fr-FR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0741"/>
                  </a:ext>
                </a:extLst>
              </a:tr>
              <a:tr h="398866">
                <a:tc>
                  <a:txBody>
                    <a:bodyPr/>
                    <a:lstStyle/>
                    <a:p>
                      <a:r>
                        <a:rPr lang="fr-FR" dirty="0"/>
                        <a:t>Détermination des algorithmes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711076"/>
                  </a:ext>
                </a:extLst>
              </a:tr>
              <a:tr h="393402">
                <a:tc>
                  <a:txBody>
                    <a:bodyPr/>
                    <a:lstStyle/>
                    <a:p>
                      <a:r>
                        <a:rPr lang="fr-FR" dirty="0"/>
                        <a:t>Assets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404846"/>
                  </a:ext>
                </a:extLst>
              </a:tr>
              <a:tr h="227395">
                <a:tc>
                  <a:txBody>
                    <a:bodyPr/>
                    <a:lstStyle/>
                    <a:p>
                      <a:r>
                        <a:rPr lang="fr-FR" dirty="0"/>
                        <a:t>Communication, Site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90710"/>
                  </a:ext>
                </a:extLst>
              </a:tr>
              <a:tr h="227395">
                <a:tc>
                  <a:txBody>
                    <a:bodyPr/>
                    <a:lstStyle/>
                    <a:p>
                      <a:r>
                        <a:rPr lang="fr-FR" dirty="0"/>
                        <a:t>Création des menus et 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248374"/>
                  </a:ext>
                </a:extLst>
              </a:tr>
              <a:tr h="398866">
                <a:tc>
                  <a:txBody>
                    <a:bodyPr/>
                    <a:lstStyle/>
                    <a:p>
                      <a:r>
                        <a:rPr lang="fr-FR" dirty="0"/>
                        <a:t>Création d’un squelette jouable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04140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BE42DA64-7BC2-4809-BC5C-C59FEB264F7B}"/>
              </a:ext>
            </a:extLst>
          </p:cNvPr>
          <p:cNvSpPr/>
          <p:nvPr/>
        </p:nvSpPr>
        <p:spPr>
          <a:xfrm>
            <a:off x="57696" y="3060968"/>
            <a:ext cx="622852" cy="37106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18A417-0AD9-4BDA-8567-D48633955F16}"/>
              </a:ext>
            </a:extLst>
          </p:cNvPr>
          <p:cNvSpPr/>
          <p:nvPr/>
        </p:nvSpPr>
        <p:spPr>
          <a:xfrm>
            <a:off x="57696" y="3476755"/>
            <a:ext cx="622852" cy="371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38C2AF-9AF6-45F3-916A-09AE428F5C24}"/>
              </a:ext>
            </a:extLst>
          </p:cNvPr>
          <p:cNvSpPr/>
          <p:nvPr/>
        </p:nvSpPr>
        <p:spPr>
          <a:xfrm>
            <a:off x="57696" y="3892542"/>
            <a:ext cx="622852" cy="3710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0C15092-7DBB-43BE-9F9C-CCCBACAD6F90}"/>
              </a:ext>
            </a:extLst>
          </p:cNvPr>
          <p:cNvSpPr txBox="1"/>
          <p:nvPr/>
        </p:nvSpPr>
        <p:spPr>
          <a:xfrm>
            <a:off x="868812" y="3060968"/>
            <a:ext cx="176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Acteur principal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0F2F136-AB1D-4800-9E2C-3E2DB6B68353}"/>
              </a:ext>
            </a:extLst>
          </p:cNvPr>
          <p:cNvSpPr txBox="1"/>
          <p:nvPr/>
        </p:nvSpPr>
        <p:spPr>
          <a:xfrm>
            <a:off x="868811" y="3478483"/>
            <a:ext cx="195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Acteur secondaire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CFA61E8-00E0-47A1-B006-75389A94F1C2}"/>
              </a:ext>
            </a:extLst>
          </p:cNvPr>
          <p:cNvSpPr txBox="1"/>
          <p:nvPr/>
        </p:nvSpPr>
        <p:spPr>
          <a:xfrm>
            <a:off x="869611" y="3894270"/>
            <a:ext cx="176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Acteur annexe</a:t>
            </a:r>
          </a:p>
        </p:txBody>
      </p:sp>
    </p:spTree>
    <p:extLst>
      <p:ext uri="{BB962C8B-B14F-4D97-AF65-F5344CB8AC3E}">
        <p14:creationId xmlns:p14="http://schemas.microsoft.com/office/powerpoint/2010/main" val="4014179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AD5E9-413E-431C-88AB-7D0B74216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pPr algn="ctr"/>
            <a:r>
              <a:rPr lang="fr-FR" sz="4800" dirty="0">
                <a:solidFill>
                  <a:schemeClr val="bg1"/>
                </a:solidFill>
                <a:latin typeface="Cubic" panose="02000000000000000000" pitchFamily="2" charset="0"/>
              </a:rPr>
              <a:t>Menu et </a:t>
            </a:r>
            <a:r>
              <a:rPr lang="fr-FR" sz="4800" dirty="0" err="1">
                <a:solidFill>
                  <a:schemeClr val="bg1"/>
                </a:solidFill>
                <a:latin typeface="Cubic" panose="02000000000000000000" pitchFamily="2" charset="0"/>
              </a:rPr>
              <a:t>map</a:t>
            </a:r>
            <a:endParaRPr lang="fr-FR" sz="4800" dirty="0">
              <a:solidFill>
                <a:schemeClr val="bg1"/>
              </a:solidFill>
              <a:latin typeface="Cubic" panose="02000000000000000000" pitchFamily="2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741C27-F792-41F1-AD5A-B01EEBECE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903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D0760A-9A75-4C1C-BF94-BBFE3DD45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5400" dirty="0">
                <a:solidFill>
                  <a:schemeClr val="bg1"/>
                </a:solidFill>
                <a:latin typeface="Cubic" panose="02000000000000000000" pitchFamily="2" charset="0"/>
              </a:rPr>
              <a:t>Recherche de solutions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99E439-8290-490F-94AA-5E41E8930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1724"/>
            <a:ext cx="10515600" cy="4351338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3405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D0CBCA-6BA3-443A-BA3C-C2184C5B1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pPr algn="ctr"/>
            <a:r>
              <a:rPr lang="fr-FR" sz="5400" dirty="0">
                <a:solidFill>
                  <a:schemeClr val="bg1"/>
                </a:solidFill>
                <a:latin typeface="Cubic" panose="02000000000000000000" pitchFamily="2" charset="0"/>
              </a:rPr>
              <a:t>Squelette jouable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CB2B5-2028-4629-937F-B9E8D357B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8652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35A54D45-F8D3-4C9A-9519-17D3875BE41A}"/>
              </a:ext>
            </a:extLst>
          </p:cNvPr>
          <p:cNvSpPr txBox="1"/>
          <p:nvPr/>
        </p:nvSpPr>
        <p:spPr>
          <a:xfrm>
            <a:off x="3498001" y="518534"/>
            <a:ext cx="7990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Cubic" panose="02000000000000000000" pitchFamily="2" charset="0"/>
              </a:rPr>
              <a:t>Objectif soutenance 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30D956B-4168-41B4-8907-BDD2B4EECC37}"/>
              </a:ext>
            </a:extLst>
          </p:cNvPr>
          <p:cNvSpPr txBox="1"/>
          <p:nvPr/>
        </p:nvSpPr>
        <p:spPr>
          <a:xfrm>
            <a:off x="3498001" y="3399183"/>
            <a:ext cx="7990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Cubic" panose="02000000000000000000" pitchFamily="2" charset="0"/>
              </a:rPr>
              <a:t>Avancement concret soutenance 2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467E988C-B270-4438-8560-711B07FC2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96493"/>
              </p:ext>
            </p:extLst>
          </p:nvPr>
        </p:nvGraphicFramePr>
        <p:xfrm>
          <a:off x="2972026" y="1147175"/>
          <a:ext cx="904240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44726">
                  <a:extLst>
                    <a:ext uri="{9D8B030D-6E8A-4147-A177-3AD203B41FA5}">
                      <a16:colId xmlns:a16="http://schemas.microsoft.com/office/drawing/2014/main" val="3514435352"/>
                    </a:ext>
                  </a:extLst>
                </a:gridCol>
                <a:gridCol w="1448972">
                  <a:extLst>
                    <a:ext uri="{9D8B030D-6E8A-4147-A177-3AD203B41FA5}">
                      <a16:colId xmlns:a16="http://schemas.microsoft.com/office/drawing/2014/main" val="3482581751"/>
                    </a:ext>
                  </a:extLst>
                </a:gridCol>
                <a:gridCol w="1603717">
                  <a:extLst>
                    <a:ext uri="{9D8B030D-6E8A-4147-A177-3AD203B41FA5}">
                      <a16:colId xmlns:a16="http://schemas.microsoft.com/office/drawing/2014/main" val="2264187315"/>
                    </a:ext>
                  </a:extLst>
                </a:gridCol>
                <a:gridCol w="1631853">
                  <a:extLst>
                    <a:ext uri="{9D8B030D-6E8A-4147-A177-3AD203B41FA5}">
                      <a16:colId xmlns:a16="http://schemas.microsoft.com/office/drawing/2014/main" val="145237868"/>
                    </a:ext>
                  </a:extLst>
                </a:gridCol>
                <a:gridCol w="1713132">
                  <a:extLst>
                    <a:ext uri="{9D8B030D-6E8A-4147-A177-3AD203B41FA5}">
                      <a16:colId xmlns:a16="http://schemas.microsoft.com/office/drawing/2014/main" val="1582326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Charles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Antoine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Tugdual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Tony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538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Mécaniques bas niveau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0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Mécaniques haut niveau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711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Interface (UI)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404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Communication, site,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041400"/>
                  </a:ext>
                </a:extLst>
              </a:tr>
            </a:tbl>
          </a:graphicData>
        </a:graphic>
      </p:graphicFrame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594094E3-7D6D-414E-BA73-8968E46E3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806685"/>
              </p:ext>
            </p:extLst>
          </p:nvPr>
        </p:nvGraphicFramePr>
        <p:xfrm>
          <a:off x="2972026" y="3996101"/>
          <a:ext cx="9042400" cy="221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44726">
                  <a:extLst>
                    <a:ext uri="{9D8B030D-6E8A-4147-A177-3AD203B41FA5}">
                      <a16:colId xmlns:a16="http://schemas.microsoft.com/office/drawing/2014/main" val="3514435352"/>
                    </a:ext>
                  </a:extLst>
                </a:gridCol>
                <a:gridCol w="1448972">
                  <a:extLst>
                    <a:ext uri="{9D8B030D-6E8A-4147-A177-3AD203B41FA5}">
                      <a16:colId xmlns:a16="http://schemas.microsoft.com/office/drawing/2014/main" val="3482581751"/>
                    </a:ext>
                  </a:extLst>
                </a:gridCol>
                <a:gridCol w="1603717">
                  <a:extLst>
                    <a:ext uri="{9D8B030D-6E8A-4147-A177-3AD203B41FA5}">
                      <a16:colId xmlns:a16="http://schemas.microsoft.com/office/drawing/2014/main" val="2264187315"/>
                    </a:ext>
                  </a:extLst>
                </a:gridCol>
                <a:gridCol w="1631853">
                  <a:extLst>
                    <a:ext uri="{9D8B030D-6E8A-4147-A177-3AD203B41FA5}">
                      <a16:colId xmlns:a16="http://schemas.microsoft.com/office/drawing/2014/main" val="145237868"/>
                    </a:ext>
                  </a:extLst>
                </a:gridCol>
                <a:gridCol w="1713132">
                  <a:extLst>
                    <a:ext uri="{9D8B030D-6E8A-4147-A177-3AD203B41FA5}">
                      <a16:colId xmlns:a16="http://schemas.microsoft.com/office/drawing/2014/main" val="1582326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Charles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Antoine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Tugdual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Tony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538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Mécaniques bas niveau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0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Mécaniques haut niveau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71107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fr-FR" dirty="0"/>
                        <a:t>Aspect graphique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40484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fr-FR" dirty="0"/>
                        <a:t>Interface (UI)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509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Communication, site,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04140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9F196BC-7AB8-408F-8E08-08DD362860C4}"/>
              </a:ext>
            </a:extLst>
          </p:cNvPr>
          <p:cNvSpPr/>
          <p:nvPr/>
        </p:nvSpPr>
        <p:spPr>
          <a:xfrm>
            <a:off x="40559" y="3004931"/>
            <a:ext cx="622852" cy="37106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ABF5E0-1F08-4DE2-9C87-EE49FBA17B97}"/>
              </a:ext>
            </a:extLst>
          </p:cNvPr>
          <p:cNvSpPr/>
          <p:nvPr/>
        </p:nvSpPr>
        <p:spPr>
          <a:xfrm>
            <a:off x="40559" y="3420718"/>
            <a:ext cx="622852" cy="371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0E0DDF-5DEE-4ABD-A608-D2884EA1ED50}"/>
              </a:ext>
            </a:extLst>
          </p:cNvPr>
          <p:cNvSpPr/>
          <p:nvPr/>
        </p:nvSpPr>
        <p:spPr>
          <a:xfrm>
            <a:off x="40559" y="3836505"/>
            <a:ext cx="622852" cy="3710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A935841-738D-484C-8479-9043A3DF030D}"/>
              </a:ext>
            </a:extLst>
          </p:cNvPr>
          <p:cNvSpPr txBox="1"/>
          <p:nvPr/>
        </p:nvSpPr>
        <p:spPr>
          <a:xfrm>
            <a:off x="851675" y="3004931"/>
            <a:ext cx="176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Acteur principal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D4BF989-82DC-4776-B569-6E8BC40E55BA}"/>
              </a:ext>
            </a:extLst>
          </p:cNvPr>
          <p:cNvSpPr txBox="1"/>
          <p:nvPr/>
        </p:nvSpPr>
        <p:spPr>
          <a:xfrm>
            <a:off x="851674" y="3422446"/>
            <a:ext cx="195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Acteur secondaire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8801C7C-7F36-4B73-A83B-C511AA86CA1B}"/>
              </a:ext>
            </a:extLst>
          </p:cNvPr>
          <p:cNvSpPr txBox="1"/>
          <p:nvPr/>
        </p:nvSpPr>
        <p:spPr>
          <a:xfrm>
            <a:off x="852474" y="3838233"/>
            <a:ext cx="176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Acteur annexe</a:t>
            </a:r>
          </a:p>
        </p:txBody>
      </p:sp>
    </p:spTree>
    <p:extLst>
      <p:ext uri="{BB962C8B-B14F-4D97-AF65-F5344CB8AC3E}">
        <p14:creationId xmlns:p14="http://schemas.microsoft.com/office/powerpoint/2010/main" val="2443629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171C3-173D-4715-9030-D52328CCB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7200" dirty="0">
                <a:solidFill>
                  <a:schemeClr val="bg1"/>
                </a:solidFill>
                <a:latin typeface="Cubic" panose="02000000000000000000" pitchFamily="2" charset="0"/>
              </a:rPr>
              <a:t>Bâtiments</a:t>
            </a:r>
          </a:p>
        </p:txBody>
      </p:sp>
    </p:spTree>
    <p:extLst>
      <p:ext uri="{BB962C8B-B14F-4D97-AF65-F5344CB8AC3E}">
        <p14:creationId xmlns:p14="http://schemas.microsoft.com/office/powerpoint/2010/main" val="1095071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13BCB5-CDD7-438D-BDCB-67226A1C8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5400" dirty="0">
                <a:solidFill>
                  <a:schemeClr val="bg1"/>
                </a:solidFill>
                <a:latin typeface="Cubic" panose="02000000000000000000" pitchFamily="2" charset="0"/>
              </a:rPr>
              <a:t>Sélection avec condition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EC3A98-3DA4-45D7-A72C-A9583D44B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670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31DABB-A552-43B8-BC55-F021F6493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0208"/>
            <a:ext cx="10515600" cy="1325563"/>
          </a:xfrm>
        </p:spPr>
        <p:txBody>
          <a:bodyPr/>
          <a:lstStyle/>
          <a:p>
            <a:pPr algn="ctr"/>
            <a:r>
              <a:rPr lang="fr-FR" sz="6000" dirty="0">
                <a:solidFill>
                  <a:schemeClr val="bg1"/>
                </a:solidFill>
                <a:latin typeface="Cubic" panose="02000000000000000000" pitchFamily="2" charset="0"/>
              </a:rPr>
              <a:t>Particules</a:t>
            </a:r>
          </a:p>
        </p:txBody>
      </p:sp>
      <p:pic>
        <p:nvPicPr>
          <p:cNvPr id="4" name="Picture 4" descr="Sans_titre_11.png">
            <a:extLst>
              <a:ext uri="{FF2B5EF4-FFF2-40B4-BE49-F238E27FC236}">
                <a16:creationId xmlns:a16="http://schemas.microsoft.com/office/drawing/2014/main" id="{482D98D0-B782-4E5A-BF46-11E1EF212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266" y="2251832"/>
            <a:ext cx="2308078" cy="32062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" name="Picture 6" descr="Sans_titre_13.png">
            <a:extLst>
              <a:ext uri="{FF2B5EF4-FFF2-40B4-BE49-F238E27FC236}">
                <a16:creationId xmlns:a16="http://schemas.microsoft.com/office/drawing/2014/main" id="{346D49DF-0B6C-438A-A597-367A8885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780" y="2251832"/>
            <a:ext cx="2214419" cy="32062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0D95ACC-265F-4A5C-8C40-7F3B25EFE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13" y="2240944"/>
            <a:ext cx="2971989" cy="32062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B755CA6-260E-4CAD-AA15-E0F938675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3635" y="2240943"/>
            <a:ext cx="2803936" cy="32062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26149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43685E-81EB-469E-BF2E-A8CB2AD75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sz="6000" dirty="0">
                <a:solidFill>
                  <a:schemeClr val="bg1"/>
                </a:solidFill>
                <a:latin typeface="Cubic" panose="02000000000000000000" pitchFamily="2" charset="0"/>
              </a:rPr>
              <a:t>UI et nouveaux menu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E76A6E4-1D45-46F2-8B87-BDE8B83BF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86" y="2137491"/>
            <a:ext cx="5082112" cy="30894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9911239-4722-4F72-B4BD-F3D41AAB5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10715"/>
            <a:ext cx="5480167" cy="29421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783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37A4254D-309B-499B-AB41-05FC1F647878}"/>
              </a:ext>
            </a:extLst>
          </p:cNvPr>
          <p:cNvSpPr txBox="1">
            <a:spLocks/>
          </p:cNvSpPr>
          <p:nvPr/>
        </p:nvSpPr>
        <p:spPr>
          <a:xfrm>
            <a:off x="2109118" y="0"/>
            <a:ext cx="7973763" cy="160662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fr-FR" sz="7200" b="1" dirty="0">
                <a:solidFill>
                  <a:schemeClr val="bg1"/>
                </a:solidFill>
                <a:latin typeface="Cubic" panose="02000000000000000000" pitchFamily="2" charset="0"/>
              </a:rPr>
              <a:t>Introduction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C8767E-DE08-4399-85EC-E69A5CCB57B5}"/>
              </a:ext>
            </a:extLst>
          </p:cNvPr>
          <p:cNvSpPr/>
          <p:nvPr/>
        </p:nvSpPr>
        <p:spPr>
          <a:xfrm>
            <a:off x="3187066" y="1972126"/>
            <a:ext cx="90049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2800" b="1" dirty="0">
                <a:solidFill>
                  <a:schemeClr val="bg1"/>
                </a:solidFill>
                <a:latin typeface="Cubic" panose="02000000000000000000" pitchFamily="2" charset="0"/>
              </a:rPr>
              <a:t>Présentation du projet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25E9A2-2B59-495E-846A-E3EDF3D8DEDE}"/>
              </a:ext>
            </a:extLst>
          </p:cNvPr>
          <p:cNvSpPr/>
          <p:nvPr/>
        </p:nvSpPr>
        <p:spPr>
          <a:xfrm>
            <a:off x="1822232" y="2860844"/>
            <a:ext cx="8284640" cy="4893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1"/>
                </a:solidFill>
                <a:latin typeface="Cubic" panose="02000000000000000000" pitchFamily="2" charset="0"/>
              </a:rPr>
              <a:t>Epicatt, poly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1"/>
                </a:solidFill>
                <a:latin typeface="Cubic" panose="02000000000000000000" pitchFamily="2" charset="0"/>
              </a:rPr>
              <a:t>Origine et but du projet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1"/>
                </a:solidFill>
                <a:latin typeface="Cubic" panose="02000000000000000000" pitchFamily="2" charset="0"/>
              </a:rPr>
              <a:t>Histoire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fr-FR" sz="3600" dirty="0">
              <a:solidFill>
                <a:schemeClr val="bg1"/>
              </a:solidFill>
              <a:latin typeface="Cubic" panose="02000000000000000000" pitchFamily="2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fr-FR" sz="6000" dirty="0">
              <a:solidFill>
                <a:schemeClr val="bg1"/>
              </a:solidFill>
              <a:latin typeface="Cubic" panose="02000000000000000000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D091526-4925-4413-8350-FE79FFCF2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sz="6000" dirty="0">
                <a:solidFill>
                  <a:schemeClr val="bg1"/>
                </a:solidFill>
                <a:latin typeface="Cubic" panose="02000000000000000000" pitchFamily="2" charset="0"/>
              </a:rPr>
              <a:t>UI et nouveau menu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341E60E-95F8-4C7B-A610-E3F27C3DB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1" y="2335907"/>
            <a:ext cx="7526214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85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35A54D45-F8D3-4C9A-9519-17D3875BE41A}"/>
              </a:ext>
            </a:extLst>
          </p:cNvPr>
          <p:cNvSpPr txBox="1"/>
          <p:nvPr/>
        </p:nvSpPr>
        <p:spPr>
          <a:xfrm>
            <a:off x="3338971" y="420471"/>
            <a:ext cx="7990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Cubic" panose="02000000000000000000" pitchFamily="2" charset="0"/>
              </a:rPr>
              <a:t>Objectif soutenance 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30D956B-4168-41B4-8907-BDD2B4EECC37}"/>
              </a:ext>
            </a:extLst>
          </p:cNvPr>
          <p:cNvSpPr txBox="1"/>
          <p:nvPr/>
        </p:nvSpPr>
        <p:spPr>
          <a:xfrm>
            <a:off x="3298803" y="3472241"/>
            <a:ext cx="7990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Cubic" panose="02000000000000000000" pitchFamily="2" charset="0"/>
              </a:rPr>
              <a:t>Avancement concret soutenance 3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467E988C-B270-4438-8560-711B07FC2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633629"/>
              </p:ext>
            </p:extLst>
          </p:nvPr>
        </p:nvGraphicFramePr>
        <p:xfrm>
          <a:off x="2812996" y="1064779"/>
          <a:ext cx="9042400" cy="221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44726">
                  <a:extLst>
                    <a:ext uri="{9D8B030D-6E8A-4147-A177-3AD203B41FA5}">
                      <a16:colId xmlns:a16="http://schemas.microsoft.com/office/drawing/2014/main" val="3514435352"/>
                    </a:ext>
                  </a:extLst>
                </a:gridCol>
                <a:gridCol w="1448972">
                  <a:extLst>
                    <a:ext uri="{9D8B030D-6E8A-4147-A177-3AD203B41FA5}">
                      <a16:colId xmlns:a16="http://schemas.microsoft.com/office/drawing/2014/main" val="3482581751"/>
                    </a:ext>
                  </a:extLst>
                </a:gridCol>
                <a:gridCol w="1603717">
                  <a:extLst>
                    <a:ext uri="{9D8B030D-6E8A-4147-A177-3AD203B41FA5}">
                      <a16:colId xmlns:a16="http://schemas.microsoft.com/office/drawing/2014/main" val="2264187315"/>
                    </a:ext>
                  </a:extLst>
                </a:gridCol>
                <a:gridCol w="1631853">
                  <a:extLst>
                    <a:ext uri="{9D8B030D-6E8A-4147-A177-3AD203B41FA5}">
                      <a16:colId xmlns:a16="http://schemas.microsoft.com/office/drawing/2014/main" val="145237868"/>
                    </a:ext>
                  </a:extLst>
                </a:gridCol>
                <a:gridCol w="1713132">
                  <a:extLst>
                    <a:ext uri="{9D8B030D-6E8A-4147-A177-3AD203B41FA5}">
                      <a16:colId xmlns:a16="http://schemas.microsoft.com/office/drawing/2014/main" val="1582326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Charles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Antoine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Tugdual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Tony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538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Mécaniques finales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0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Aspect graphique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711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Multijoueur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40484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fr-F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 Mode Solo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0414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fr-F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Communication, Site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493540"/>
                  </a:ext>
                </a:extLst>
              </a:tr>
            </a:tbl>
          </a:graphicData>
        </a:graphic>
      </p:graphicFrame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254978C8-432C-4750-B093-7F3E8BCFB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986356"/>
              </p:ext>
            </p:extLst>
          </p:nvPr>
        </p:nvGraphicFramePr>
        <p:xfrm>
          <a:off x="2812996" y="4088724"/>
          <a:ext cx="9042400" cy="221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44726">
                  <a:extLst>
                    <a:ext uri="{9D8B030D-6E8A-4147-A177-3AD203B41FA5}">
                      <a16:colId xmlns:a16="http://schemas.microsoft.com/office/drawing/2014/main" val="3514435352"/>
                    </a:ext>
                  </a:extLst>
                </a:gridCol>
                <a:gridCol w="1448972">
                  <a:extLst>
                    <a:ext uri="{9D8B030D-6E8A-4147-A177-3AD203B41FA5}">
                      <a16:colId xmlns:a16="http://schemas.microsoft.com/office/drawing/2014/main" val="3482581751"/>
                    </a:ext>
                  </a:extLst>
                </a:gridCol>
                <a:gridCol w="1603717">
                  <a:extLst>
                    <a:ext uri="{9D8B030D-6E8A-4147-A177-3AD203B41FA5}">
                      <a16:colId xmlns:a16="http://schemas.microsoft.com/office/drawing/2014/main" val="2264187315"/>
                    </a:ext>
                  </a:extLst>
                </a:gridCol>
                <a:gridCol w="1631853">
                  <a:extLst>
                    <a:ext uri="{9D8B030D-6E8A-4147-A177-3AD203B41FA5}">
                      <a16:colId xmlns:a16="http://schemas.microsoft.com/office/drawing/2014/main" val="145237868"/>
                    </a:ext>
                  </a:extLst>
                </a:gridCol>
                <a:gridCol w="1713132">
                  <a:extLst>
                    <a:ext uri="{9D8B030D-6E8A-4147-A177-3AD203B41FA5}">
                      <a16:colId xmlns:a16="http://schemas.microsoft.com/office/drawing/2014/main" val="1582326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Charles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Antoine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Tugdual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Tony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538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Mécaniques finales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0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Aspect graphique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711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Multijoueur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40484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fr-FR" dirty="0"/>
                        <a:t>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0414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fr-FR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Communication, Site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49354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24A1BD08-F697-4A35-83A0-882F82540219}"/>
              </a:ext>
            </a:extLst>
          </p:cNvPr>
          <p:cNvSpPr/>
          <p:nvPr/>
        </p:nvSpPr>
        <p:spPr>
          <a:xfrm>
            <a:off x="90833" y="3074507"/>
            <a:ext cx="622852" cy="37106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5AF367-E7F4-40C1-BA63-12598711CA04}"/>
              </a:ext>
            </a:extLst>
          </p:cNvPr>
          <p:cNvSpPr/>
          <p:nvPr/>
        </p:nvSpPr>
        <p:spPr>
          <a:xfrm>
            <a:off x="90833" y="3490294"/>
            <a:ext cx="622852" cy="371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AAC376-D2B0-4A2F-BA46-2BFCD5EE8F85}"/>
              </a:ext>
            </a:extLst>
          </p:cNvPr>
          <p:cNvSpPr/>
          <p:nvPr/>
        </p:nvSpPr>
        <p:spPr>
          <a:xfrm>
            <a:off x="90833" y="3906081"/>
            <a:ext cx="622852" cy="3710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5A3439-317F-4D43-B745-24722AC877AF}"/>
              </a:ext>
            </a:extLst>
          </p:cNvPr>
          <p:cNvSpPr txBox="1"/>
          <p:nvPr/>
        </p:nvSpPr>
        <p:spPr>
          <a:xfrm>
            <a:off x="901949" y="3074507"/>
            <a:ext cx="176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Acteur principal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379E606-9C39-421D-8320-7167321139C0}"/>
              </a:ext>
            </a:extLst>
          </p:cNvPr>
          <p:cNvSpPr txBox="1"/>
          <p:nvPr/>
        </p:nvSpPr>
        <p:spPr>
          <a:xfrm>
            <a:off x="901948" y="3492022"/>
            <a:ext cx="1950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Acteur secondaire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4C84FC9-DA22-43E6-8089-41E3F0575742}"/>
              </a:ext>
            </a:extLst>
          </p:cNvPr>
          <p:cNvSpPr txBox="1"/>
          <p:nvPr/>
        </p:nvSpPr>
        <p:spPr>
          <a:xfrm>
            <a:off x="902748" y="3907809"/>
            <a:ext cx="176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Acteur annexe</a:t>
            </a:r>
          </a:p>
        </p:txBody>
      </p:sp>
    </p:spTree>
    <p:extLst>
      <p:ext uri="{BB962C8B-B14F-4D97-AF65-F5344CB8AC3E}">
        <p14:creationId xmlns:p14="http://schemas.microsoft.com/office/powerpoint/2010/main" val="1727544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C81293-3932-42A1-A5B1-8AFBBE95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7200" dirty="0">
                <a:solidFill>
                  <a:schemeClr val="bg1"/>
                </a:solidFill>
                <a:latin typeface="Cubic" panose="02000000000000000000" pitchFamily="2" charset="0"/>
              </a:rPr>
              <a:t>Tutoriel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552ADA-73E8-480F-B8A5-4A85A9A00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9305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1B2CDE-5FC6-4609-B97B-1E1CDC95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pPr algn="ctr"/>
            <a:r>
              <a:rPr lang="fr-FR" sz="7200" dirty="0">
                <a:solidFill>
                  <a:schemeClr val="bg1"/>
                </a:solidFill>
                <a:latin typeface="Cubic" panose="02000000000000000000" pitchFamily="2" charset="0"/>
              </a:rPr>
              <a:t>Lobby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36E1B-2260-4931-BB4B-C3A939446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4903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7345B5-3C4B-44C1-A531-A27108D48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6000" dirty="0">
                <a:solidFill>
                  <a:schemeClr val="bg1"/>
                </a:solidFill>
                <a:latin typeface="Cubic" panose="02000000000000000000" pitchFamily="2" charset="0"/>
              </a:rPr>
              <a:t>Multijoueur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3271BD-0B09-4EDB-8DF9-7066F8767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635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E64-2582-4DF2-A10D-436A9C2B7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Cubic" panose="02000000000000000000" pitchFamily="2" charset="0"/>
              </a:rPr>
              <a:t>Finalisation graphique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680C60-32B4-42F4-B0ED-297EC0B16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65" y="2223083"/>
            <a:ext cx="926301" cy="3178485"/>
          </a:xfrm>
          <a:prstGeom prst="rect">
            <a:avLst/>
          </a:prstGeom>
          <a:effectLst>
            <a:outerShdw blurRad="1270000" dist="50800" dir="5400000" sx="126000" sy="126000" algn="ctr" rotWithShape="0">
              <a:srgbClr val="000000">
                <a:alpha val="59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F575A06-8446-4612-AA85-EAEC494DD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258" y="2754096"/>
            <a:ext cx="2257273" cy="2225026"/>
          </a:xfrm>
          <a:prstGeom prst="rect">
            <a:avLst/>
          </a:prstGeom>
          <a:effectLst>
            <a:outerShdw blurRad="1270000" dist="50800" dir="5400000" sx="126000" sy="126000" algn="ctr" rotWithShape="0">
              <a:srgbClr val="000000">
                <a:alpha val="59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69A9FF2-B865-4B21-A928-CF034134C4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61" b="9700"/>
          <a:stretch/>
        </p:blipFill>
        <p:spPr>
          <a:xfrm>
            <a:off x="3889675" y="2053883"/>
            <a:ext cx="8147580" cy="348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70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21D7D4-2E5D-4ED1-9ABC-985CAF9CA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951" y="336989"/>
            <a:ext cx="8890782" cy="1325563"/>
          </a:xfrm>
        </p:spPr>
        <p:txBody>
          <a:bodyPr/>
          <a:lstStyle/>
          <a:p>
            <a:pPr algn="ctr"/>
            <a:r>
              <a:rPr lang="fr-FR" sz="4800" dirty="0">
                <a:solidFill>
                  <a:schemeClr val="bg1"/>
                </a:solidFill>
                <a:latin typeface="Cubic" panose="02000000000000000000" pitchFamily="2" charset="0"/>
              </a:rPr>
              <a:t>finalisation des menus et UI</a:t>
            </a:r>
            <a:endParaRPr lang="fr-FR" sz="48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A1BF3B9-FE83-4947-85FD-C25CFD8FC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52" y="2650370"/>
            <a:ext cx="2389022" cy="2580427"/>
          </a:xfrm>
          <a:prstGeom prst="rect">
            <a:avLst/>
          </a:prstGeom>
          <a:effectLst>
            <a:outerShdw blurRad="1270000" dist="50800" dir="5400000" sx="126000" sy="126000" algn="ctr" rotWithShape="0">
              <a:srgbClr val="000000">
                <a:alpha val="59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BB17F2D-62F9-4949-963F-CE6719779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908" y="1897323"/>
            <a:ext cx="8890782" cy="386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45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4A5952-CBA9-4647-BA36-93B7E205B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21" y="500062"/>
            <a:ext cx="10515600" cy="1325563"/>
          </a:xfrm>
        </p:spPr>
        <p:txBody>
          <a:bodyPr/>
          <a:lstStyle/>
          <a:p>
            <a:pPr algn="ctr"/>
            <a:r>
              <a:rPr lang="fr-FR" sz="5200" dirty="0">
                <a:solidFill>
                  <a:schemeClr val="bg1"/>
                </a:solidFill>
                <a:latin typeface="Cubic" panose="02000000000000000000" pitchFamily="2" charset="0"/>
              </a:rPr>
              <a:t>Interface Utilisateur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BCF7182-7E4C-484A-97C7-88F418501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700" y="1690047"/>
            <a:ext cx="2822108" cy="1750859"/>
          </a:xfrm>
          <a:prstGeom prst="rect">
            <a:avLst/>
          </a:prstGeom>
          <a:effectLst>
            <a:outerShdw blurRad="596900" dist="50800" dir="5400000" sx="130000" sy="130000" algn="ctr" rotWithShape="0">
              <a:srgbClr val="000000">
                <a:alpha val="38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86B151C-FFB7-4888-9A22-7F5259456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218" y="1713861"/>
            <a:ext cx="3172124" cy="1727045"/>
          </a:xfrm>
          <a:prstGeom prst="rect">
            <a:avLst/>
          </a:prstGeom>
          <a:effectLst>
            <a:outerShdw blurRad="596900" dist="50800" dir="5400000" sx="130000" sy="130000" algn="ctr" rotWithShape="0">
              <a:srgbClr val="000000">
                <a:alpha val="38000"/>
              </a:srgbClr>
            </a:outerShdw>
          </a:effectLst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7657F0EA-0E9D-4B8A-808B-4E16F05D27A5}"/>
              </a:ext>
            </a:extLst>
          </p:cNvPr>
          <p:cNvCxnSpPr/>
          <p:nvPr/>
        </p:nvCxnSpPr>
        <p:spPr>
          <a:xfrm>
            <a:off x="4678026" y="2481069"/>
            <a:ext cx="1417974" cy="0"/>
          </a:xfrm>
          <a:prstGeom prst="straightConnector1">
            <a:avLst/>
          </a:prstGeom>
          <a:ln w="238125">
            <a:solidFill>
              <a:schemeClr val="bg1">
                <a:alpha val="27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A46C13ED-6195-4242-964A-17D0C375D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700" y="3624090"/>
            <a:ext cx="820828" cy="2816568"/>
          </a:xfrm>
          <a:prstGeom prst="rect">
            <a:avLst/>
          </a:prstGeom>
          <a:effectLst>
            <a:outerShdw blurRad="1270000" dist="50800" dir="5400000" sx="126000" sy="126000" algn="ctr" rotWithShape="0">
              <a:srgbClr val="000000">
                <a:alpha val="59000"/>
              </a:srgb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6B6ED15-DB77-4CD8-86AF-BA42F42E8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5993" y="4046536"/>
            <a:ext cx="2000250" cy="1971675"/>
          </a:xfrm>
          <a:prstGeom prst="rect">
            <a:avLst/>
          </a:prstGeom>
          <a:effectLst>
            <a:outerShdw blurRad="1270000" dist="50800" dir="5400000" sx="126000" sy="126000" algn="ctr" rotWithShape="0">
              <a:srgbClr val="000000">
                <a:alpha val="59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6BDF140-03EB-4FB9-B9BE-210E7BEF5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959" y="3601065"/>
            <a:ext cx="2812642" cy="3037987"/>
          </a:xfrm>
          <a:prstGeom prst="rect">
            <a:avLst/>
          </a:prstGeom>
          <a:effectLst>
            <a:outerShdw blurRad="1270000" dist="50800" dir="5400000" sx="126000" sy="126000" algn="ctr" rotWithShape="0">
              <a:srgbClr val="000000">
                <a:alpha val="5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3557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B24A0C-813E-4B8E-BA25-A5315BEB2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pPr algn="ctr"/>
            <a:r>
              <a:rPr lang="fr-FR" sz="6000" dirty="0">
                <a:solidFill>
                  <a:schemeClr val="bg1"/>
                </a:solidFill>
                <a:latin typeface="Cubic" panose="02000000000000000000" pitchFamily="2" charset="0"/>
              </a:rPr>
              <a:t>Benchmarking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91DE6D6-8D57-48B4-A661-451D33D2D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626" y="1736055"/>
            <a:ext cx="8217639" cy="462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94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73A9D-412F-43D2-8296-936CF9489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487" y="447053"/>
            <a:ext cx="10515600" cy="1325563"/>
          </a:xfrm>
        </p:spPr>
        <p:txBody>
          <a:bodyPr/>
          <a:lstStyle/>
          <a:p>
            <a:pPr algn="ctr"/>
            <a:r>
              <a:rPr lang="fr-FR" sz="4800" b="1" dirty="0">
                <a:solidFill>
                  <a:schemeClr val="bg1"/>
                </a:solidFill>
                <a:latin typeface="Cubic" panose="02000000000000000000" pitchFamily="2" charset="0"/>
              </a:rPr>
              <a:t>Présentation du jeu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673EE0C-DB70-4CCD-86FA-44EF3B46E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888" y="1378226"/>
            <a:ext cx="7680223" cy="4754425"/>
          </a:xfrm>
          <a:prstGeom prst="rect">
            <a:avLst/>
          </a:prstGeom>
          <a:effectLst>
            <a:outerShdw blurRad="1270000" dist="38100" dir="6600000" sx="111000" sy="111000" algn="ctr" rotWithShape="0">
              <a:schemeClr val="bg1">
                <a:lumMod val="75000"/>
                <a:alpha val="43000"/>
              </a:schemeClr>
            </a:outerShdw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929660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A72C7C-6977-44F2-8B6E-DD5ED35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209" y="500062"/>
            <a:ext cx="10515600" cy="1325563"/>
          </a:xfrm>
        </p:spPr>
        <p:txBody>
          <a:bodyPr/>
          <a:lstStyle/>
          <a:p>
            <a:r>
              <a:rPr lang="fr-FR" sz="4800" b="1" dirty="0">
                <a:solidFill>
                  <a:schemeClr val="bg1"/>
                </a:solidFill>
                <a:latin typeface="Cubic" panose="02000000000000000000" pitchFamily="2" charset="0"/>
              </a:rPr>
              <a:t>Les mécaniques de jeu</a:t>
            </a:r>
            <a:endParaRPr lang="fr-FR" sz="4800" dirty="0">
              <a:solidFill>
                <a:schemeClr val="bg1"/>
              </a:solidFill>
              <a:latin typeface="Cubic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A33C2-FB4D-434E-879D-27CE6BFCA389}"/>
              </a:ext>
            </a:extLst>
          </p:cNvPr>
          <p:cNvSpPr/>
          <p:nvPr/>
        </p:nvSpPr>
        <p:spPr>
          <a:xfrm>
            <a:off x="3587867" y="1445519"/>
            <a:ext cx="61766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Cubic" panose="02000000000000000000" pitchFamily="2" charset="0"/>
              </a:rPr>
              <a:t>Déroulement d’une partie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FD01277-7572-49D8-BC46-ED4DECD13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1" b="-901"/>
          <a:stretch/>
        </p:blipFill>
        <p:spPr>
          <a:xfrm>
            <a:off x="1879209" y="2111853"/>
            <a:ext cx="9127987" cy="3996000"/>
          </a:xfrm>
          <a:prstGeom prst="rect">
            <a:avLst/>
          </a:prstGeom>
          <a:effectLst>
            <a:outerShdw blurRad="1270000" dist="50800" dir="5400000" sx="109000" sy="109000" algn="ctr" rotWithShape="0">
              <a:schemeClr val="tx1">
                <a:lumMod val="75000"/>
                <a:lumOff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950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695E13-0668-4950-BCFB-86F41CADD632}"/>
              </a:ext>
            </a:extLst>
          </p:cNvPr>
          <p:cNvSpPr/>
          <p:nvPr/>
        </p:nvSpPr>
        <p:spPr>
          <a:xfrm>
            <a:off x="3061212" y="416727"/>
            <a:ext cx="71913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400" b="1" dirty="0">
                <a:solidFill>
                  <a:schemeClr val="bg1"/>
                </a:solidFill>
                <a:latin typeface="Cubic" panose="02000000000000000000" pitchFamily="2" charset="0"/>
              </a:rPr>
              <a:t>Les bâtiments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3C7445A-0BD3-4333-B951-109D1073E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276" y="1747048"/>
            <a:ext cx="2305372" cy="4039164"/>
          </a:xfrm>
          <a:prstGeom prst="rect">
            <a:avLst/>
          </a:prstGeom>
          <a:effectLst>
            <a:outerShdw blurRad="1130300" dir="3000000" sx="151000" sy="151000" algn="ctr" rotWithShape="0">
              <a:schemeClr val="tx1">
                <a:lumMod val="95000"/>
                <a:lumOff val="5000"/>
                <a:alpha val="90000"/>
              </a:schemeClr>
            </a:outerShdw>
            <a:reflection endPos="0" dist="50800" dir="5400000" sy="-100000" algn="bl" rotWithShape="0"/>
            <a:softEdge rad="25400"/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0C667F-4382-4A67-BA0E-01F5F5A5D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925" y="1409418"/>
            <a:ext cx="1833936" cy="4115174"/>
          </a:xfrm>
          <a:prstGeom prst="rect">
            <a:avLst/>
          </a:prstGeom>
          <a:effectLst>
            <a:outerShdw blurRad="1130300" dir="3000000" sx="151000" sy="151000" algn="ctr" rotWithShape="0">
              <a:schemeClr val="tx1">
                <a:lumMod val="95000"/>
                <a:lumOff val="5000"/>
                <a:alpha val="90000"/>
              </a:schemeClr>
            </a:outerShdw>
            <a:reflection endPos="0" dist="50800" dir="5400000" sy="-100000" algn="bl" rotWithShape="0"/>
            <a:softEdge rad="25400"/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C486FA9-E64C-4C33-8DE9-9070DB791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356" y="1674638"/>
            <a:ext cx="2229647" cy="3879087"/>
          </a:xfrm>
          <a:prstGeom prst="rect">
            <a:avLst/>
          </a:prstGeom>
          <a:effectLst>
            <a:outerShdw blurRad="1130300" dir="3000000" sx="151000" sy="151000" algn="ctr" rotWithShape="0">
              <a:schemeClr val="tx1">
                <a:lumMod val="95000"/>
                <a:lumOff val="5000"/>
                <a:alpha val="90000"/>
              </a:schemeClr>
            </a:outerShdw>
            <a:reflection endPos="0" dist="50800" dir="5400000" sy="-100000" algn="bl" rotWithShape="0"/>
            <a:softEdge rad="254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CE2E3CE-8E9C-4CCC-AC1A-545B67AE822D}"/>
              </a:ext>
            </a:extLst>
          </p:cNvPr>
          <p:cNvSpPr txBox="1"/>
          <p:nvPr/>
        </p:nvSpPr>
        <p:spPr>
          <a:xfrm>
            <a:off x="9138566" y="5593953"/>
            <a:ext cx="3606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Cubic" panose="02000000000000000000" pitchFamily="2" charset="0"/>
              </a:rPr>
              <a:t>Laboratoire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51309E3-63B3-4580-A489-583373C24513}"/>
              </a:ext>
            </a:extLst>
          </p:cNvPr>
          <p:cNvSpPr txBox="1"/>
          <p:nvPr/>
        </p:nvSpPr>
        <p:spPr>
          <a:xfrm>
            <a:off x="971294" y="5543045"/>
            <a:ext cx="3530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Cubic" panose="02000000000000000000" pitchFamily="2" charset="0"/>
              </a:rPr>
              <a:t>Générateur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070158-5E40-41B6-B231-8B4AFF274B2F}"/>
              </a:ext>
            </a:extLst>
          </p:cNvPr>
          <p:cNvSpPr/>
          <p:nvPr/>
        </p:nvSpPr>
        <p:spPr>
          <a:xfrm>
            <a:off x="5347784" y="5852535"/>
            <a:ext cx="1947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Cubic" panose="02000000000000000000" pitchFamily="2" charset="0"/>
              </a:rPr>
              <a:t>Pare-feu</a:t>
            </a:r>
          </a:p>
        </p:txBody>
      </p:sp>
    </p:spTree>
    <p:extLst>
      <p:ext uri="{BB962C8B-B14F-4D97-AF65-F5344CB8AC3E}">
        <p14:creationId xmlns:p14="http://schemas.microsoft.com/office/powerpoint/2010/main" val="1142777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24FF80-E963-4CC8-8DFD-56F00E829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1396"/>
            <a:ext cx="10515600" cy="1325563"/>
          </a:xfrm>
        </p:spPr>
        <p:txBody>
          <a:bodyPr/>
          <a:lstStyle/>
          <a:p>
            <a:pPr algn="ctr"/>
            <a:r>
              <a:rPr lang="fr-FR" sz="6000" dirty="0">
                <a:solidFill>
                  <a:schemeClr val="bg1"/>
                </a:solidFill>
                <a:latin typeface="Cubic" panose="02000000000000000000" pitchFamily="2" charset="0"/>
              </a:rPr>
              <a:t>Déplacements</a:t>
            </a:r>
            <a:br>
              <a:rPr lang="fr-FR" dirty="0"/>
            </a:b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28C9EF-861D-457E-B9C5-50E03E88F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991" y="1381200"/>
            <a:ext cx="6654018" cy="4710148"/>
          </a:xfrm>
          <a:prstGeom prst="rect">
            <a:avLst/>
          </a:prstGeom>
          <a:effectLst>
            <a:outerShdw blurRad="1270000" dist="50800" dir="5400000" sx="135000" sy="135000" algn="ctr" rotWithShape="0">
              <a:srgbClr val="000000">
                <a:alpha val="65000"/>
              </a:srgbClr>
            </a:outerShdw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76612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DFB88E23-4287-4F12-8A64-D042A7A9E9B3}"/>
              </a:ext>
            </a:extLst>
          </p:cNvPr>
          <p:cNvSpPr txBox="1">
            <a:spLocks/>
          </p:cNvSpPr>
          <p:nvPr/>
        </p:nvSpPr>
        <p:spPr>
          <a:xfrm>
            <a:off x="1050235" y="576109"/>
            <a:ext cx="10515600" cy="132556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fr-FR" sz="5400" dirty="0">
                <a:solidFill>
                  <a:schemeClr val="bg1"/>
                </a:solidFill>
                <a:latin typeface="Cubic" panose="02000000000000000000" pitchFamily="2" charset="0"/>
              </a:rPr>
              <a:t>Direction artistique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F5ADE20-3F3C-487A-8304-93E0F5229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59" b="50819"/>
          <a:stretch/>
        </p:blipFill>
        <p:spPr>
          <a:xfrm>
            <a:off x="918704" y="2760785"/>
            <a:ext cx="10778662" cy="1786597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83525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21AFA7-3A0E-4151-8F8C-2A1F08EF8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5145"/>
            <a:ext cx="10515600" cy="1325563"/>
          </a:xfrm>
        </p:spPr>
        <p:txBody>
          <a:bodyPr/>
          <a:lstStyle/>
          <a:p>
            <a:pPr algn="ctr"/>
            <a:r>
              <a:rPr lang="fr-FR" sz="8800" dirty="0">
                <a:solidFill>
                  <a:schemeClr val="bg1"/>
                </a:solidFill>
                <a:latin typeface="Cubic" panose="02000000000000000000" pitchFamily="2" charset="0"/>
              </a:rPr>
              <a:t>Tutoriel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DCFF9F0E-BE43-49BC-AFB1-9756D9F464C4}"/>
              </a:ext>
            </a:extLst>
          </p:cNvPr>
          <p:cNvSpPr txBox="1">
            <a:spLocks/>
          </p:cNvSpPr>
          <p:nvPr/>
        </p:nvSpPr>
        <p:spPr>
          <a:xfrm>
            <a:off x="838200" y="3214444"/>
            <a:ext cx="10515600" cy="132556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Cubic" panose="02000000000000000000" pitchFamily="2" charset="0"/>
              </a:rPr>
              <a:t>Nous allons maintenant passer sur </a:t>
            </a:r>
            <a:r>
              <a:rPr lang="fr-FR" dirty="0" err="1">
                <a:solidFill>
                  <a:schemeClr val="bg1"/>
                </a:solidFill>
                <a:latin typeface="Cubic" panose="02000000000000000000" pitchFamily="2" charset="0"/>
              </a:rPr>
              <a:t>unity</a:t>
            </a:r>
            <a:endParaRPr lang="fr-FR" dirty="0">
              <a:solidFill>
                <a:schemeClr val="bg1"/>
              </a:solidFill>
              <a:latin typeface="Cubic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244410"/>
      </p:ext>
    </p:extLst>
  </p:cSld>
  <p:clrMapOvr>
    <a:masterClrMapping/>
  </p:clrMapOvr>
</p:sld>
</file>

<file path=ppt/theme/theme1.xml><?xml version="1.0" encoding="utf-8"?>
<a:theme xmlns:a="http://schemas.openxmlformats.org/drawingml/2006/main" name="Fond Pol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nd modele" id="{141935E6-3681-4DBD-81C2-D4FED090150A}" vid="{A5946DF2-80D7-407C-8696-09E0B0DE4BD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Fond modele</Template>
  <TotalTime>1568</TotalTime>
  <Words>232</Words>
  <Application>Microsoft Office PowerPoint</Application>
  <PresentationFormat>Grand écran</PresentationFormat>
  <Paragraphs>107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Cubic</vt:lpstr>
      <vt:lpstr>Fond Poly</vt:lpstr>
      <vt:lpstr>Présentation PowerPoint</vt:lpstr>
      <vt:lpstr>Présentation PowerPoint</vt:lpstr>
      <vt:lpstr>Benchmarking</vt:lpstr>
      <vt:lpstr>Présentation du jeu</vt:lpstr>
      <vt:lpstr>Les mécaniques de jeu</vt:lpstr>
      <vt:lpstr>Présentation PowerPoint</vt:lpstr>
      <vt:lpstr>Déplacements </vt:lpstr>
      <vt:lpstr>Présentation PowerPoint</vt:lpstr>
      <vt:lpstr>Tutoriel</vt:lpstr>
      <vt:lpstr>Maintenant, la démo !</vt:lpstr>
      <vt:lpstr>Présentation PowerPoint</vt:lpstr>
      <vt:lpstr>Menu et map</vt:lpstr>
      <vt:lpstr>Recherche de solutions</vt:lpstr>
      <vt:lpstr>Squelette jouable</vt:lpstr>
      <vt:lpstr>Présentation PowerPoint</vt:lpstr>
      <vt:lpstr>Bâtiments</vt:lpstr>
      <vt:lpstr>Sélection avec condition</vt:lpstr>
      <vt:lpstr>Particules</vt:lpstr>
      <vt:lpstr>UI et nouveaux menu</vt:lpstr>
      <vt:lpstr>UI et nouveau menu</vt:lpstr>
      <vt:lpstr>Présentation PowerPoint</vt:lpstr>
      <vt:lpstr>Tutoriel</vt:lpstr>
      <vt:lpstr>Lobby</vt:lpstr>
      <vt:lpstr>Multijoueur</vt:lpstr>
      <vt:lpstr>Finalisation graphique</vt:lpstr>
      <vt:lpstr>finalisation des menus et UI</vt:lpstr>
      <vt:lpstr>Interface Utilisateur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Admin</dc:creator>
  <cp:lastModifiedBy>Admin</cp:lastModifiedBy>
  <cp:revision>30</cp:revision>
  <dcterms:created xsi:type="dcterms:W3CDTF">2018-06-08T14:04:03Z</dcterms:created>
  <dcterms:modified xsi:type="dcterms:W3CDTF">2018-06-09T18:03:27Z</dcterms:modified>
</cp:coreProperties>
</file>